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4" Type="http://schemas.openxmlformats.org/officeDocument/2006/relationships/slide" Target="slides/slide3.xml"/><Relationship Id="rId10" Type="http://schemas.openxmlformats.org/officeDocument/2006/relationships/theme" Target="theme/theme1.xml"/><Relationship Id="rId5" Type="http://schemas.openxmlformats.org/officeDocument/2006/relationships/slide" Target="slides/slide4.xml"/><Relationship Id="rId7" Type="http://schemas.openxmlformats.org/officeDocument/2006/relationships/printerSettings" Target="printerSettings/printerSettings1.bin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9" Type="http://schemas.openxmlformats.org/officeDocument/2006/relationships/viewProps" Target="viewProps.xml"/><Relationship Id="rId3" Type="http://schemas.openxmlformats.org/officeDocument/2006/relationships/slide" Target="slides/slide2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1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14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5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4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10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4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6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5A0C0-A628-6240-9B64-1ED0E4DFD498}" type="datetimeFigureOut">
              <a:rPr lang="en-US" smtClean="0"/>
              <a:t>7/11/12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D13F1-99BA-8F44-BD70-FD9657E39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4" Type="http://schemas.openxmlformats.org/officeDocument/2006/relationships/image" Target="../media/image3.jpg"/><Relationship Id="rId10" Type="http://schemas.openxmlformats.org/officeDocument/2006/relationships/image" Target="../media/image9.jpg"/><Relationship Id="rId5" Type="http://schemas.openxmlformats.org/officeDocument/2006/relationships/image" Target="../media/image4.jp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9" Type="http://schemas.openxmlformats.org/officeDocument/2006/relationships/image" Target="../media/image8.jpg"/><Relationship Id="rId3" Type="http://schemas.openxmlformats.org/officeDocument/2006/relationships/image" Target="../media/image2.jpg"/><Relationship Id="rId6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4" Type="http://schemas.openxmlformats.org/officeDocument/2006/relationships/image" Target="../media/image12.jpg"/><Relationship Id="rId10" Type="http://schemas.openxmlformats.org/officeDocument/2006/relationships/image" Target="../media/image18.jpg"/><Relationship Id="rId5" Type="http://schemas.openxmlformats.org/officeDocument/2006/relationships/image" Target="../media/image13.jpg"/><Relationship Id="rId7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9" Type="http://schemas.openxmlformats.org/officeDocument/2006/relationships/image" Target="../media/image17.jpg"/><Relationship Id="rId3" Type="http://schemas.openxmlformats.org/officeDocument/2006/relationships/image" Target="../media/image11.jpg"/><Relationship Id="rId6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4" Type="http://schemas.openxmlformats.org/officeDocument/2006/relationships/image" Target="../media/image24.jpg"/><Relationship Id="rId10" Type="http://schemas.openxmlformats.org/officeDocument/2006/relationships/image" Target="../media/image30.jpg"/><Relationship Id="rId5" Type="http://schemas.openxmlformats.org/officeDocument/2006/relationships/image" Target="../media/image25.jpg"/><Relationship Id="rId7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9" Type="http://schemas.openxmlformats.org/officeDocument/2006/relationships/image" Target="../media/image29.jpg"/><Relationship Id="rId3" Type="http://schemas.openxmlformats.org/officeDocument/2006/relationships/image" Target="../media/image23.jpg"/><Relationship Id="rId6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image" Target="../media/image35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5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2-07-10 14.26.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75" y="599826"/>
            <a:ext cx="1412368" cy="1890940"/>
          </a:xfrm>
          <a:prstGeom prst="rect">
            <a:avLst/>
          </a:prstGeom>
        </p:spPr>
      </p:pic>
      <p:pic>
        <p:nvPicPr>
          <p:cNvPr id="5" name="Picture 4" descr="2012-07-10 14.27.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06" y="599827"/>
            <a:ext cx="1412369" cy="1890940"/>
          </a:xfrm>
          <a:prstGeom prst="rect">
            <a:avLst/>
          </a:prstGeom>
        </p:spPr>
      </p:pic>
      <p:pic>
        <p:nvPicPr>
          <p:cNvPr id="6" name="Picture 5" descr="2012-07-10 14.35.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60" y="599826"/>
            <a:ext cx="1412368" cy="1890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0514" y="725751"/>
            <a:ext cx="19816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R385  - female</a:t>
            </a:r>
          </a:p>
          <a:p>
            <a:r>
              <a:rPr lang="en-US" sz="1400" dirty="0" smtClean="0"/>
              <a:t>Stage 2 (late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ree and attached oocytes 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o</a:t>
            </a:r>
            <a:r>
              <a:rPr lang="en-US" sz="1400" dirty="0" err="1" smtClean="0"/>
              <a:t>ogonia</a:t>
            </a:r>
            <a:r>
              <a:rPr lang="en-US" sz="1400" dirty="0" smtClean="0"/>
              <a:t> present on follicle wall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0514" y="2832097"/>
            <a:ext cx="21222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R371  - female</a:t>
            </a:r>
          </a:p>
          <a:p>
            <a:r>
              <a:rPr lang="en-US" sz="1400" dirty="0" smtClean="0"/>
              <a:t>Stage 1 (early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l</a:t>
            </a:r>
            <a:r>
              <a:rPr lang="en-US" sz="1400" dirty="0" smtClean="0"/>
              <a:t>ots of connective tissue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o</a:t>
            </a:r>
            <a:r>
              <a:rPr lang="en-US" sz="1400" dirty="0" err="1" smtClean="0"/>
              <a:t>ogonia</a:t>
            </a:r>
            <a:r>
              <a:rPr lang="en-US" sz="1400" dirty="0" smtClean="0"/>
              <a:t> present on follicle wall, but no oocytes present</a:t>
            </a:r>
            <a:endParaRPr lang="en-US" sz="1400" dirty="0"/>
          </a:p>
        </p:txBody>
      </p:sp>
      <p:pic>
        <p:nvPicPr>
          <p:cNvPr id="9" name="Picture 8" descr="2012-07-10 14.40.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75" y="2678153"/>
            <a:ext cx="1412368" cy="1890939"/>
          </a:xfrm>
          <a:prstGeom prst="rect">
            <a:avLst/>
          </a:prstGeom>
        </p:spPr>
      </p:pic>
      <p:pic>
        <p:nvPicPr>
          <p:cNvPr id="10" name="Picture 9" descr="2012-07-10 14.40.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06" y="2678154"/>
            <a:ext cx="1412369" cy="1890940"/>
          </a:xfrm>
          <a:prstGeom prst="rect">
            <a:avLst/>
          </a:prstGeom>
        </p:spPr>
      </p:pic>
      <p:pic>
        <p:nvPicPr>
          <p:cNvPr id="11" name="Picture 10" descr="2012-07-10 14.41.4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60" y="2678154"/>
            <a:ext cx="1412368" cy="18909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469" y="4910529"/>
            <a:ext cx="21222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R861  - female</a:t>
            </a:r>
          </a:p>
          <a:p>
            <a:r>
              <a:rPr lang="en-US" sz="1400" dirty="0" smtClean="0"/>
              <a:t>Stage 2 (late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o</a:t>
            </a:r>
            <a:r>
              <a:rPr lang="en-US" sz="1400" dirty="0" smtClean="0"/>
              <a:t>ocytes present in center of follicles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aybe bordering on stage 3, but still a lot of connective tissue</a:t>
            </a:r>
            <a:endParaRPr lang="en-US" sz="1400" dirty="0"/>
          </a:p>
        </p:txBody>
      </p:sp>
      <p:pic>
        <p:nvPicPr>
          <p:cNvPr id="14" name="Picture 13" descr="2012-07-10 14.43.5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75" y="4729092"/>
            <a:ext cx="1412368" cy="1890940"/>
          </a:xfrm>
          <a:prstGeom prst="rect">
            <a:avLst/>
          </a:prstGeom>
        </p:spPr>
      </p:pic>
      <p:pic>
        <p:nvPicPr>
          <p:cNvPr id="15" name="Picture 14" descr="2012-07-10 14.44.0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30" y="4729092"/>
            <a:ext cx="1452745" cy="1944998"/>
          </a:xfrm>
          <a:prstGeom prst="rect">
            <a:avLst/>
          </a:prstGeom>
        </p:spPr>
      </p:pic>
      <p:pic>
        <p:nvPicPr>
          <p:cNvPr id="16" name="Picture 15" descr="2012-07-10 14.45.0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960" y="4729092"/>
            <a:ext cx="1412368" cy="18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514" y="725751"/>
            <a:ext cx="19816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R819  - female</a:t>
            </a:r>
          </a:p>
          <a:p>
            <a:r>
              <a:rPr lang="en-US" sz="1400" dirty="0" smtClean="0"/>
              <a:t>Stage </a:t>
            </a:r>
            <a:r>
              <a:rPr lang="en-US" sz="1400" dirty="0" smtClean="0"/>
              <a:t>2 (</a:t>
            </a:r>
            <a:r>
              <a:rPr lang="en-US" sz="1400" dirty="0" smtClean="0"/>
              <a:t>late developing</a:t>
            </a:r>
            <a:r>
              <a:rPr lang="en-US" sz="1400" dirty="0" smtClean="0"/>
              <a:t>)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lots of </a:t>
            </a:r>
            <a:r>
              <a:rPr lang="en-US" sz="1400" dirty="0" err="1" smtClean="0"/>
              <a:t>hemocytes</a:t>
            </a:r>
            <a:r>
              <a:rPr lang="en-US" sz="1400" dirty="0" smtClean="0"/>
              <a:t> – inflammation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o</a:t>
            </a:r>
            <a:r>
              <a:rPr lang="en-US" sz="1400" dirty="0" smtClean="0"/>
              <a:t>ocytes </a:t>
            </a:r>
            <a:r>
              <a:rPr lang="en-US" sz="1400" dirty="0" smtClean="0"/>
              <a:t>present about ½ free and the others attached</a:t>
            </a:r>
            <a:endParaRPr lang="en-US" sz="1400" dirty="0" smtClean="0"/>
          </a:p>
        </p:txBody>
      </p:sp>
      <p:pic>
        <p:nvPicPr>
          <p:cNvPr id="6" name="Picture 5" descr="2012-07-10 14.47.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63" y="597009"/>
            <a:ext cx="1412369" cy="1890941"/>
          </a:xfrm>
          <a:prstGeom prst="rect">
            <a:avLst/>
          </a:prstGeom>
        </p:spPr>
      </p:pic>
      <p:pic>
        <p:nvPicPr>
          <p:cNvPr id="7" name="Picture 6" descr="2012-07-10 14.47.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99" y="597008"/>
            <a:ext cx="1412370" cy="1890941"/>
          </a:xfrm>
          <a:prstGeom prst="rect">
            <a:avLst/>
          </a:prstGeom>
        </p:spPr>
      </p:pic>
      <p:pic>
        <p:nvPicPr>
          <p:cNvPr id="8" name="Picture 7" descr="2012-07-10 14.49.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8" y="597009"/>
            <a:ext cx="1432064" cy="1917309"/>
          </a:xfrm>
          <a:prstGeom prst="rect">
            <a:avLst/>
          </a:prstGeom>
        </p:spPr>
      </p:pic>
      <p:pic>
        <p:nvPicPr>
          <p:cNvPr id="9" name="Picture 8" descr="2012-07-10 14.49.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63" y="2633792"/>
            <a:ext cx="1424651" cy="1907385"/>
          </a:xfrm>
          <a:prstGeom prst="rect">
            <a:avLst/>
          </a:prstGeom>
        </p:spPr>
      </p:pic>
      <p:pic>
        <p:nvPicPr>
          <p:cNvPr id="10" name="Picture 9" descr="2012-07-10 14.51.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95" y="2633792"/>
            <a:ext cx="1424651" cy="1907385"/>
          </a:xfrm>
          <a:prstGeom prst="rect">
            <a:avLst/>
          </a:prstGeom>
        </p:spPr>
      </p:pic>
      <p:pic>
        <p:nvPicPr>
          <p:cNvPr id="11" name="Picture 10" descr="2012-07-10 14.51.3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8" y="2623868"/>
            <a:ext cx="1432064" cy="19173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2914" y="4786042"/>
            <a:ext cx="2094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R554  - female</a:t>
            </a:r>
          </a:p>
          <a:p>
            <a:r>
              <a:rPr lang="en-US" sz="1400" dirty="0" smtClean="0"/>
              <a:t>Stage 1 (early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l</a:t>
            </a:r>
            <a:r>
              <a:rPr lang="en-US" sz="1400" dirty="0" smtClean="0"/>
              <a:t>ots of connective tissue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ollicles are small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oogonia</a:t>
            </a:r>
            <a:r>
              <a:rPr lang="en-US" sz="1400" dirty="0" smtClean="0"/>
              <a:t> on follicle walls, but no oocytes present</a:t>
            </a:r>
          </a:p>
        </p:txBody>
      </p:sp>
      <p:pic>
        <p:nvPicPr>
          <p:cNvPr id="13" name="Picture 12" descr="2012-07-10 15.01.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864" y="4786042"/>
            <a:ext cx="1424650" cy="1907383"/>
          </a:xfrm>
          <a:prstGeom prst="rect">
            <a:avLst/>
          </a:prstGeom>
        </p:spPr>
      </p:pic>
      <p:pic>
        <p:nvPicPr>
          <p:cNvPr id="14" name="Picture 13" descr="2012-07-10 15.02.26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99" y="4786042"/>
            <a:ext cx="1424651" cy="1907384"/>
          </a:xfrm>
          <a:prstGeom prst="rect">
            <a:avLst/>
          </a:prstGeom>
        </p:spPr>
      </p:pic>
      <p:pic>
        <p:nvPicPr>
          <p:cNvPr id="15" name="Picture 14" descr="2012-07-10 15.03.1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9" y="4786041"/>
            <a:ext cx="1432064" cy="191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2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544" y="724627"/>
            <a:ext cx="20943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R818  - female</a:t>
            </a:r>
          </a:p>
          <a:p>
            <a:r>
              <a:rPr lang="en-US" sz="1400" dirty="0" smtClean="0"/>
              <a:t>Stage 1 (early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Lots of connective tissue, small follicles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oogonia</a:t>
            </a:r>
            <a:r>
              <a:rPr lang="en-US" sz="1400" dirty="0" smtClean="0"/>
              <a:t> present on follicle wall, no oocytes present</a:t>
            </a:r>
          </a:p>
        </p:txBody>
      </p:sp>
      <p:pic>
        <p:nvPicPr>
          <p:cNvPr id="6" name="Picture 5" descr="2012-07-10 15.05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764" y="599827"/>
            <a:ext cx="1412369" cy="1890940"/>
          </a:xfrm>
          <a:prstGeom prst="rect">
            <a:avLst/>
          </a:prstGeom>
        </p:spPr>
      </p:pic>
      <p:pic>
        <p:nvPicPr>
          <p:cNvPr id="7" name="Picture 6" descr="2012-07-10 15.05.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96" y="599827"/>
            <a:ext cx="1412368" cy="1890940"/>
          </a:xfrm>
          <a:prstGeom prst="rect">
            <a:avLst/>
          </a:prstGeom>
        </p:spPr>
      </p:pic>
      <p:pic>
        <p:nvPicPr>
          <p:cNvPr id="8" name="Picture 7" descr="2012-07-10 15.06.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39" y="599827"/>
            <a:ext cx="1412368" cy="18909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39550" y="2777392"/>
            <a:ext cx="8833502" cy="139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74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123" y="2469871"/>
            <a:ext cx="25280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R373  - male</a:t>
            </a:r>
          </a:p>
          <a:p>
            <a:r>
              <a:rPr lang="en-US" sz="1400" dirty="0" smtClean="0"/>
              <a:t>Stage 2 (late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ollicles primarily spermatids and spermatozoa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t</a:t>
            </a:r>
            <a:r>
              <a:rPr lang="en-US" sz="1400" dirty="0" smtClean="0"/>
              <a:t>ails toward lumen of follicle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haracteristic swirling of spermatazoa</a:t>
            </a:r>
          </a:p>
        </p:txBody>
      </p:sp>
      <p:pic>
        <p:nvPicPr>
          <p:cNvPr id="5" name="Picture 4" descr="2012-07-10 14.37.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14" y="416452"/>
            <a:ext cx="1412369" cy="1890941"/>
          </a:xfrm>
          <a:prstGeom prst="rect">
            <a:avLst/>
          </a:prstGeom>
        </p:spPr>
      </p:pic>
      <p:pic>
        <p:nvPicPr>
          <p:cNvPr id="6" name="Picture 5" descr="2012-07-10 14.38.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38" y="416454"/>
            <a:ext cx="1412369" cy="1890941"/>
          </a:xfrm>
          <a:prstGeom prst="rect">
            <a:avLst/>
          </a:prstGeom>
        </p:spPr>
      </p:pic>
      <p:pic>
        <p:nvPicPr>
          <p:cNvPr id="7" name="Picture 6" descr="2012-07-10 14.39.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88" y="416454"/>
            <a:ext cx="1412368" cy="18909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123" y="416797"/>
            <a:ext cx="2737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R874  - male</a:t>
            </a:r>
          </a:p>
          <a:p>
            <a:r>
              <a:rPr lang="en-US" sz="1400" dirty="0" smtClean="0"/>
              <a:t>Stage 3 (ripe)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ollicles filled w/ spermatazoa, tails to follicle lumen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haracteristic swirling pattern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i</a:t>
            </a:r>
            <a:r>
              <a:rPr lang="en-US" sz="1400" dirty="0" smtClean="0"/>
              <a:t>nconspicuous inter follicular tissue and germinal epithelium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123" y="4609087"/>
            <a:ext cx="27373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R363  - male</a:t>
            </a:r>
          </a:p>
          <a:p>
            <a:r>
              <a:rPr lang="en-US" sz="1400" dirty="0" smtClean="0"/>
              <a:t>Stage 3 (ripe)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ollicles filled w/ spermatazoa, talks to follicle lumen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haracteristic swirling pattern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i</a:t>
            </a:r>
            <a:r>
              <a:rPr lang="en-US" sz="1400" dirty="0" smtClean="0"/>
              <a:t>nconspicuous inter follicular tissue and germinal epithelium</a:t>
            </a:r>
          </a:p>
        </p:txBody>
      </p:sp>
      <p:pic>
        <p:nvPicPr>
          <p:cNvPr id="10" name="Picture 9" descr="2012-07-10 14.52.2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87" y="2610256"/>
            <a:ext cx="1412369" cy="1890940"/>
          </a:xfrm>
          <a:prstGeom prst="rect">
            <a:avLst/>
          </a:prstGeom>
        </p:spPr>
      </p:pic>
      <p:pic>
        <p:nvPicPr>
          <p:cNvPr id="11" name="Picture 10" descr="2012-07-10 14.53.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38" y="2610256"/>
            <a:ext cx="1412369" cy="1890940"/>
          </a:xfrm>
          <a:prstGeom prst="rect">
            <a:avLst/>
          </a:prstGeom>
        </p:spPr>
      </p:pic>
      <p:pic>
        <p:nvPicPr>
          <p:cNvPr id="12" name="Picture 11" descr="2012-07-10 14.53.30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14" y="2610256"/>
            <a:ext cx="1412369" cy="1890940"/>
          </a:xfrm>
          <a:prstGeom prst="rect">
            <a:avLst/>
          </a:prstGeom>
        </p:spPr>
      </p:pic>
      <p:pic>
        <p:nvPicPr>
          <p:cNvPr id="13" name="Picture 12" descr="2012-07-10 15.03.4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87" y="4743302"/>
            <a:ext cx="1367587" cy="1830984"/>
          </a:xfrm>
          <a:prstGeom prst="rect">
            <a:avLst/>
          </a:prstGeom>
        </p:spPr>
      </p:pic>
      <p:pic>
        <p:nvPicPr>
          <p:cNvPr id="14" name="Picture 13" descr="2012-07-10 15.04.1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38" y="4743302"/>
            <a:ext cx="1367586" cy="1830983"/>
          </a:xfrm>
          <a:prstGeom prst="rect">
            <a:avLst/>
          </a:prstGeom>
        </p:spPr>
      </p:pic>
      <p:pic>
        <p:nvPicPr>
          <p:cNvPr id="15" name="Picture 14" descr="2012-07-10 15.04.3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15" y="4683346"/>
            <a:ext cx="1412368" cy="189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9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933" y="449974"/>
            <a:ext cx="27373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R363  - male</a:t>
            </a:r>
          </a:p>
          <a:p>
            <a:r>
              <a:rPr lang="en-US" sz="1400" dirty="0" smtClean="0"/>
              <a:t>Stage 1 (early developing)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m</a:t>
            </a:r>
            <a:r>
              <a:rPr lang="en-US" sz="1400" dirty="0" smtClean="0"/>
              <a:t>any small follicles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/>
              <a:t>s</a:t>
            </a:r>
            <a:r>
              <a:rPr lang="en-US" sz="1400" dirty="0" err="1" smtClean="0"/>
              <a:t>permatagonia</a:t>
            </a:r>
            <a:r>
              <a:rPr lang="en-US" sz="1400" dirty="0" smtClean="0"/>
              <a:t> and </a:t>
            </a:r>
            <a:r>
              <a:rPr lang="en-US" sz="1400" dirty="0" err="1" smtClean="0"/>
              <a:t>spermatacytes</a:t>
            </a: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no spermatazoa</a:t>
            </a:r>
          </a:p>
        </p:txBody>
      </p:sp>
      <p:pic>
        <p:nvPicPr>
          <p:cNvPr id="6" name="Picture 5" descr="2012-07-10 14.54.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53" y="584189"/>
            <a:ext cx="1367587" cy="1830984"/>
          </a:xfrm>
          <a:prstGeom prst="rect">
            <a:avLst/>
          </a:prstGeom>
        </p:spPr>
      </p:pic>
      <p:pic>
        <p:nvPicPr>
          <p:cNvPr id="7" name="Picture 6" descr="2012-07-10 14.55.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76" y="584189"/>
            <a:ext cx="1370506" cy="1834892"/>
          </a:xfrm>
          <a:prstGeom prst="rect">
            <a:avLst/>
          </a:prstGeom>
        </p:spPr>
      </p:pic>
      <p:pic>
        <p:nvPicPr>
          <p:cNvPr id="8" name="Picture 7" descr="2012-07-10 14.56.3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649" y="584189"/>
            <a:ext cx="1367587" cy="1830984"/>
          </a:xfrm>
          <a:prstGeom prst="rect">
            <a:avLst/>
          </a:prstGeom>
        </p:spPr>
      </p:pic>
      <p:pic>
        <p:nvPicPr>
          <p:cNvPr id="9" name="Picture 8" descr="2012-07-10 14.57.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53" y="2752661"/>
            <a:ext cx="1367587" cy="1830984"/>
          </a:xfrm>
          <a:prstGeom prst="rect">
            <a:avLst/>
          </a:prstGeom>
        </p:spPr>
      </p:pic>
      <p:pic>
        <p:nvPicPr>
          <p:cNvPr id="10" name="Picture 9" descr="2012-07-10 14.57.4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76" y="2752661"/>
            <a:ext cx="1370506" cy="18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238</Words>
  <Application>Microsoft Macintosh PowerPoint</Application>
  <PresentationFormat>On-screen Show (4:3)</PresentationFormat>
  <Paragraphs>45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Mackenzie Gavery</dc:creator>
  <cp:lastModifiedBy>Mackenzie Gavery</cp:lastModifiedBy>
  <cp:revision>10</cp:revision>
  <dcterms:created xsi:type="dcterms:W3CDTF">2012-07-11T17:24:04Z</dcterms:created>
  <dcterms:modified xsi:type="dcterms:W3CDTF">2012-07-11T22:54:32Z</dcterms:modified>
</cp:coreProperties>
</file>